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517" r:id="rId2"/>
    <p:sldId id="518" r:id="rId3"/>
    <p:sldId id="51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8B810"/>
    <a:srgbClr val="33CC33"/>
    <a:srgbClr val="66FF33"/>
    <a:srgbClr val="0099FF"/>
    <a:srgbClr val="0000FF"/>
    <a:srgbClr val="00009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1" autoAdjust="0"/>
    <p:restoredTop sz="94660"/>
  </p:normalViewPr>
  <p:slideViewPr>
    <p:cSldViewPr snapToGrid="0">
      <p:cViewPr varScale="1">
        <p:scale>
          <a:sx n="82" d="100"/>
          <a:sy n="82" d="100"/>
        </p:scale>
        <p:origin x="533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291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3CD5ED1-4E5F-4479-866B-0815A79A1B9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781D14-DE74-4BF2-85B0-58119D139B0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9E480-7A9F-450E-98A6-5B7E67D60226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BBEF23-D6B2-44A2-AD32-BE5B4AFB35F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D8D9C6-153A-4E69-9D80-8D554AE296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51E62-1B8A-487F-8A70-7DE246A2876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60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F1E9E-9B8A-4622-9D50-4CC03E01C1CD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1FA54-0328-4391-811B-7BB3C3BBAAC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060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image" Target="../media/image10.jfif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B5C8-4AEE-48C2-9019-AD3503AF3CA8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3AA5-82BE-468E-90B3-DD1DC18545A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45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B5C8-4AEE-48C2-9019-AD3503AF3CA8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3AA5-82BE-468E-90B3-DD1DC18545A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36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B5C8-4AEE-48C2-9019-AD3503AF3CA8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3AA5-82BE-468E-90B3-DD1DC18545A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51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B5C8-4AEE-48C2-9019-AD3503AF3CA8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3AA5-82BE-468E-90B3-DD1DC18545A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47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4"/>
            <a:ext cx="515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B5C8-4AEE-48C2-9019-AD3503AF3CA8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3AA5-82BE-468E-90B3-DD1DC18545A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983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B5C8-4AEE-48C2-9019-AD3503AF3CA8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3AA5-82BE-468E-90B3-DD1DC18545A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80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">
    <p:bg>
      <p:bgPr>
        <a:gradFill>
          <a:gsLst>
            <a:gs pos="52000">
              <a:schemeClr val="accent1">
                <a:lumMod val="40000"/>
                <a:lumOff val="60000"/>
              </a:schemeClr>
            </a:gs>
            <a:gs pos="52000">
              <a:schemeClr val="accent1">
                <a:lumMod val="40000"/>
                <a:lumOff val="60000"/>
              </a:schemeClr>
            </a:gs>
            <a:gs pos="52000">
              <a:schemeClr val="accent1">
                <a:lumMod val="40000"/>
                <a:lumOff val="60000"/>
              </a:schemeClr>
            </a:gs>
            <a:gs pos="33000">
              <a:schemeClr val="bg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1058A104-BD85-43DC-B7DE-BC094E06F844}"/>
              </a:ext>
            </a:extLst>
          </p:cNvPr>
          <p:cNvSpPr txBox="1">
            <a:spLocks/>
          </p:cNvSpPr>
          <p:nvPr userDrawn="1"/>
        </p:nvSpPr>
        <p:spPr>
          <a:xfrm>
            <a:off x="6307282" y="1897026"/>
            <a:ext cx="5859041" cy="189440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endParaRPr lang="en-US" b="1" dirty="0">
              <a:solidFill>
                <a:schemeClr val="accent5">
                  <a:lumMod val="7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D5E36D66-6B7B-4BC6-9D0D-77E6CB4FE304}"/>
              </a:ext>
            </a:extLst>
          </p:cNvPr>
          <p:cNvSpPr txBox="1">
            <a:spLocks/>
          </p:cNvSpPr>
          <p:nvPr userDrawn="1"/>
        </p:nvSpPr>
        <p:spPr>
          <a:xfrm>
            <a:off x="6986387" y="3775301"/>
            <a:ext cx="4842770" cy="221762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400"/>
              </a:spcBef>
              <a:buNone/>
            </a:pPr>
            <a:endParaRPr lang="en-US" b="1" dirty="0">
              <a:solidFill>
                <a:schemeClr val="accent5">
                  <a:lumMod val="7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CE8648-0272-4D2B-8487-FBE9AAFDE28B}"/>
              </a:ext>
            </a:extLst>
          </p:cNvPr>
          <p:cNvSpPr txBox="1">
            <a:spLocks/>
          </p:cNvSpPr>
          <p:nvPr userDrawn="1"/>
        </p:nvSpPr>
        <p:spPr>
          <a:xfrm>
            <a:off x="6307282" y="1897026"/>
            <a:ext cx="5859041" cy="189440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endParaRPr lang="en-US" b="1" dirty="0">
              <a:solidFill>
                <a:schemeClr val="accent5">
                  <a:lumMod val="7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5B66751D-3348-4BA1-8E47-80E28F187514}"/>
              </a:ext>
            </a:extLst>
          </p:cNvPr>
          <p:cNvSpPr txBox="1">
            <a:spLocks/>
          </p:cNvSpPr>
          <p:nvPr userDrawn="1"/>
        </p:nvSpPr>
        <p:spPr>
          <a:xfrm>
            <a:off x="6986387" y="3775301"/>
            <a:ext cx="4842770" cy="221762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400"/>
              </a:spcBef>
              <a:buNone/>
            </a:pPr>
            <a:endParaRPr lang="en-US" b="1" dirty="0">
              <a:solidFill>
                <a:schemeClr val="accent5">
                  <a:lumMod val="7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3E5AEF-E0D6-4832-BD26-4C0BD3F20B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2"/>
          <a:stretch/>
        </p:blipFill>
        <p:spPr>
          <a:xfrm>
            <a:off x="31899" y="4238427"/>
            <a:ext cx="3564274" cy="2590800"/>
          </a:xfrm>
          <a:prstGeom prst="rect">
            <a:avLst/>
          </a:prstGeom>
          <a:effectLst>
            <a:softEdge rad="635000"/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BFF7CCD-2EDD-4C4B-87C1-AA5379BE5C3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802" y="32203"/>
            <a:ext cx="3255975" cy="2441982"/>
          </a:xfrm>
          <a:prstGeom prst="rect">
            <a:avLst/>
          </a:prstGeom>
          <a:effectLst>
            <a:softEdge rad="635000"/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61DCE8F-EE5A-432E-9B22-87139D38957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680" y="4200486"/>
            <a:ext cx="3505537" cy="2629152"/>
          </a:xfrm>
          <a:prstGeom prst="rect">
            <a:avLst/>
          </a:prstGeom>
          <a:effectLst>
            <a:softEdge rad="6350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7B44716-C329-4697-818F-2F1FA50DF01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15" y="237109"/>
            <a:ext cx="2571365" cy="3857048"/>
          </a:xfrm>
          <a:prstGeom prst="rect">
            <a:avLst/>
          </a:prstGeom>
          <a:effectLst>
            <a:softEdge rad="635000"/>
          </a:effectLst>
        </p:spPr>
      </p:pic>
      <p:pic>
        <p:nvPicPr>
          <p:cNvPr id="10" name="Picture 9" descr="MAIA_title.png">
            <a:extLst>
              <a:ext uri="{FF2B5EF4-FFF2-40B4-BE49-F238E27FC236}">
                <a16:creationId xmlns:a16="http://schemas.microsoft.com/office/drawing/2014/main" id="{E9CFCEB3-FFED-42DD-BD62-BA754DC9C3E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7247" t="537" r="735" b="66732"/>
          <a:stretch/>
        </p:blipFill>
        <p:spPr>
          <a:xfrm>
            <a:off x="4298653" y="2209420"/>
            <a:ext cx="2228743" cy="2255118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14" name="Picture 2" descr="Symbols of NASA | NASA">
            <a:extLst>
              <a:ext uri="{FF2B5EF4-FFF2-40B4-BE49-F238E27FC236}">
                <a16:creationId xmlns:a16="http://schemas.microsoft.com/office/drawing/2014/main" id="{7B274061-A81C-47F1-9F46-45D1562CD23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98" t="4979" r="21277" b="6861"/>
          <a:stretch/>
        </p:blipFill>
        <p:spPr bwMode="auto">
          <a:xfrm>
            <a:off x="5800952" y="4671"/>
            <a:ext cx="1483877" cy="1137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431B604B-2304-4A22-ACE5-1CA97FB612B4}"/>
              </a:ext>
            </a:extLst>
          </p:cNvPr>
          <p:cNvSpPr txBox="1"/>
          <p:nvPr userDrawn="1"/>
        </p:nvSpPr>
        <p:spPr>
          <a:xfrm>
            <a:off x="466454" y="28362"/>
            <a:ext cx="4903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i="0" u="none" dirty="0">
                <a:solidFill>
                  <a:srgbClr val="08B8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Building the Pathway from TEMPO to </a:t>
            </a:r>
            <a:r>
              <a:rPr lang="en-US" sz="1800" b="0" i="0" u="none" dirty="0" err="1">
                <a:solidFill>
                  <a:srgbClr val="08B8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GeoXO</a:t>
            </a:r>
            <a:endParaRPr lang="en-US" sz="1800" b="0" i="0" u="none" dirty="0">
              <a:solidFill>
                <a:srgbClr val="08B81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7" name="Text Placeholder 19">
            <a:extLst>
              <a:ext uri="{FF2B5EF4-FFF2-40B4-BE49-F238E27FC236}">
                <a16:creationId xmlns:a16="http://schemas.microsoft.com/office/drawing/2014/main" id="{F002986A-987E-4427-8BB3-3EE0FB25B1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15602" y="2566215"/>
            <a:ext cx="4098282" cy="912019"/>
          </a:xfrm>
        </p:spPr>
        <p:txBody>
          <a:bodyPr anchor="ctr">
            <a:noAutofit/>
          </a:bodyPr>
          <a:lstStyle>
            <a:lvl1pPr marL="0" indent="0" algn="ctr">
              <a:buNone/>
              <a:defRPr sz="3200"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21">
            <a:extLst>
              <a:ext uri="{FF2B5EF4-FFF2-40B4-BE49-F238E27FC236}">
                <a16:creationId xmlns:a16="http://schemas.microsoft.com/office/drawing/2014/main" id="{AB4AC167-A5CD-43E0-B2BF-FD3E24640E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17917" y="4135510"/>
            <a:ext cx="3606292" cy="6013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Authors</a:t>
            </a:r>
          </a:p>
        </p:txBody>
      </p:sp>
      <p:pic>
        <p:nvPicPr>
          <p:cNvPr id="3" name="Picture 2" descr="A picture containing text, outdoor, sky, person&#10;&#10;Description automatically generated">
            <a:extLst>
              <a:ext uri="{FF2B5EF4-FFF2-40B4-BE49-F238E27FC236}">
                <a16:creationId xmlns:a16="http://schemas.microsoft.com/office/drawing/2014/main" id="{D1784684-906E-45A1-B6F7-BDB04BBE1A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61"/>
          <a:stretch/>
        </p:blipFill>
        <p:spPr>
          <a:xfrm>
            <a:off x="2361807" y="2613124"/>
            <a:ext cx="2087161" cy="2038278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20" name="Picture 19" descr="A close-up of a compass&#10;&#10;Description automatically generated with low confidence">
            <a:extLst>
              <a:ext uri="{FF2B5EF4-FFF2-40B4-BE49-F238E27FC236}">
                <a16:creationId xmlns:a16="http://schemas.microsoft.com/office/drawing/2014/main" id="{23855AFC-A977-4A18-AB8C-54D2ECC2391A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835" y="1048901"/>
            <a:ext cx="1876041" cy="1449668"/>
          </a:xfrm>
          <a:prstGeom prst="rect">
            <a:avLst/>
          </a:prstGeom>
        </p:spPr>
      </p:pic>
      <p:pic>
        <p:nvPicPr>
          <p:cNvPr id="22" name="Picture 2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524DD1E-2333-4E6E-B863-1F9A987CAFA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8692" y="1070698"/>
            <a:ext cx="1466057" cy="1398393"/>
          </a:xfrm>
          <a:prstGeom prst="rect">
            <a:avLst/>
          </a:prstGeom>
        </p:spPr>
      </p:pic>
      <p:pic>
        <p:nvPicPr>
          <p:cNvPr id="25" name="Picture 24" descr="Diagram, logo&#10;&#10;Description automatically generated">
            <a:extLst>
              <a:ext uri="{FF2B5EF4-FFF2-40B4-BE49-F238E27FC236}">
                <a16:creationId xmlns:a16="http://schemas.microsoft.com/office/drawing/2014/main" id="{89AA9A9B-2CB8-4C31-8C07-0A475AEEECD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674" y="1216617"/>
            <a:ext cx="1100170" cy="1124948"/>
          </a:xfrm>
          <a:prstGeom prst="rect">
            <a:avLst/>
          </a:prstGeom>
        </p:spPr>
      </p:pic>
      <p:pic>
        <p:nvPicPr>
          <p:cNvPr id="27" name="Picture 26" descr="Logo, icon, company name&#10;&#10;Description automatically generated">
            <a:extLst>
              <a:ext uri="{FF2B5EF4-FFF2-40B4-BE49-F238E27FC236}">
                <a16:creationId xmlns:a16="http://schemas.microsoft.com/office/drawing/2014/main" id="{636D7EEB-AEBF-41DE-8CDF-CD2F3CF57058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3723" y="85159"/>
            <a:ext cx="990633" cy="990633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28C81E5-9CAA-4D40-9AC8-3DBBC235EE76}"/>
              </a:ext>
            </a:extLst>
          </p:cNvPr>
          <p:cNvSpPr txBox="1"/>
          <p:nvPr userDrawn="1"/>
        </p:nvSpPr>
        <p:spPr>
          <a:xfrm>
            <a:off x="6929236" y="216344"/>
            <a:ext cx="4365597" cy="758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50" b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Joint Science Meeting for TEMPO, </a:t>
            </a:r>
            <a:r>
              <a:rPr lang="en-US" sz="2050" b="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GeoXO</a:t>
            </a:r>
            <a:r>
              <a:rPr lang="en-US" sz="2050" b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ACX, &amp; </a:t>
            </a:r>
            <a:r>
              <a:rPr lang="en-US" sz="2050" b="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TOLNet</a:t>
            </a:r>
            <a:endParaRPr lang="en-US" sz="2050" b="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  <p:pic>
        <p:nvPicPr>
          <p:cNvPr id="13" name="Picture 12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AE3866A4-3944-4715-998F-4D07B8AB3B5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835" y="5948756"/>
            <a:ext cx="5486415" cy="912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7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bg>
      <p:bgPr>
        <a:gradFill>
          <a:gsLst>
            <a:gs pos="75000">
              <a:schemeClr val="bg1">
                <a:alpha val="75000"/>
                <a:lumMod val="75000"/>
                <a:lumOff val="25000"/>
              </a:schemeClr>
            </a:gs>
            <a:gs pos="100000">
              <a:schemeClr val="accent1">
                <a:alpha val="75000"/>
                <a:lumMod val="75000"/>
                <a:lumOff val="25000"/>
              </a:schemeClr>
            </a:gs>
            <a:gs pos="100000">
              <a:schemeClr val="accent1">
                <a:alpha val="75000"/>
                <a:lumMod val="75000"/>
                <a:lumOff val="2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630345" y="6365294"/>
            <a:ext cx="436113" cy="365125"/>
          </a:xfrm>
        </p:spPr>
        <p:txBody>
          <a:bodyPr/>
          <a:lstStyle/>
          <a:p>
            <a:fld id="{BBC93AA5-82BE-468E-90B3-DD1DC18545AD}" type="slidenum">
              <a:rPr lang="en-US" smtClean="0"/>
              <a:t>‹Nr.›</a:t>
            </a:fld>
            <a:endParaRPr lang="en-US" dirty="0"/>
          </a:p>
        </p:txBody>
      </p:sp>
      <p:pic>
        <p:nvPicPr>
          <p:cNvPr id="14" name="Picture 20" descr="Tempo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58" y="164800"/>
            <a:ext cx="870374" cy="827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1283882" y="164800"/>
            <a:ext cx="9250326" cy="761791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 baseline="0">
                <a:latin typeface="+mj-lt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354013" y="1268413"/>
            <a:ext cx="11499850" cy="4852301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400"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7" name="Picture 6" descr="A close-up of a compass&#10;&#10;Description automatically generated with low confidence">
            <a:extLst>
              <a:ext uri="{FF2B5EF4-FFF2-40B4-BE49-F238E27FC236}">
                <a16:creationId xmlns:a16="http://schemas.microsoft.com/office/drawing/2014/main" id="{A7A8BB7B-D3D5-4138-AEA3-51FD3889FA2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85" y="10255"/>
            <a:ext cx="1470969" cy="1136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67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7B5C8-4AEE-48C2-9019-AD3503AF3CA8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93AA5-82BE-468E-90B3-DD1DC18545A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955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7" r:id="rId7"/>
    <p:sldLayoutId id="214748366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8F7AE8-2161-43B8-A093-0DD9B77F70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Session III: TEMPO / </a:t>
            </a:r>
            <a:r>
              <a:rPr lang="en-US" dirty="0" err="1"/>
              <a:t>GeoXO</a:t>
            </a:r>
            <a:r>
              <a:rPr lang="en-US" dirty="0"/>
              <a:t> Joint </a:t>
            </a:r>
            <a:r>
              <a:rPr lang="en-US" dirty="0" err="1"/>
              <a:t>Pannel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0A41C2-74CD-477F-B525-16F226D36B6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Diego Loyola (DLR)</a:t>
            </a:r>
          </a:p>
        </p:txBody>
      </p:sp>
    </p:spTree>
    <p:extLst>
      <p:ext uri="{BB962C8B-B14F-4D97-AF65-F5344CB8AC3E}">
        <p14:creationId xmlns:p14="http://schemas.microsoft.com/office/powerpoint/2010/main" val="383899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98DEB2-EBFB-4C08-A678-061994ADB0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/>
              <a:t>GEO – LEO Intercalibration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A3903B-FB49-4F69-9501-4C21E32DE8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Intercalibration of the GEO Atmospheric Composition Constellation sensors using LEO spectrometers (UVN)</a:t>
            </a:r>
          </a:p>
          <a:p>
            <a:endParaRPr lang="en-US" sz="9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GEO AC first generation: GEMS, TEMPO, Sentinel-4/MTG-S1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LEO: early afternoon: TROPOMI, OMPS</a:t>
            </a:r>
            <a:br>
              <a:rPr lang="en-US" dirty="0"/>
            </a:br>
            <a:r>
              <a:rPr lang="en-US" dirty="0"/>
              <a:t>	       morning: GOME-2/</a:t>
            </a:r>
            <a:r>
              <a:rPr lang="en-US" dirty="0" err="1"/>
              <a:t>Metop</a:t>
            </a:r>
            <a:r>
              <a:rPr lang="en-US" dirty="0"/>
              <a:t>-B &amp; 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GEO AC second generation: GEMS?, Sentinel-4/MTG-S2, ACX/</a:t>
            </a:r>
            <a:r>
              <a:rPr lang="en-US" dirty="0" err="1"/>
              <a:t>GeoXO</a:t>
            </a: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LEO: early afternoon: TROPOMI, OMPS</a:t>
            </a:r>
            <a:br>
              <a:rPr lang="en-US" dirty="0"/>
            </a:br>
            <a:r>
              <a:rPr lang="en-US" dirty="0"/>
              <a:t>	       morning: OMS, Sentinel-5/</a:t>
            </a:r>
            <a:r>
              <a:rPr lang="en-US" dirty="0" err="1"/>
              <a:t>Metop</a:t>
            </a:r>
            <a:r>
              <a:rPr lang="en-US" dirty="0"/>
              <a:t>-SG A1 &amp; A2 &amp; A3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Develop open science tools for GEO-LEO intercalibration: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Collocation (temporal and spatial) and matching (viewing geometry, ISRF adjustment)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Target selection (dessert regions, dark ocean, convective clouds, …)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Automatic comparisons, trend analysis, etc.</a:t>
            </a:r>
          </a:p>
        </p:txBody>
      </p:sp>
    </p:spTree>
    <p:extLst>
      <p:ext uri="{BB962C8B-B14F-4D97-AF65-F5344CB8AC3E}">
        <p14:creationId xmlns:p14="http://schemas.microsoft.com/office/powerpoint/2010/main" val="484402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98DEB2-EBFB-4C08-A678-061994ADB0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/>
              <a:t>Synergies with collocated Sensors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A3903B-FB49-4F69-9501-4C21E32DE8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Imagers</a:t>
            </a:r>
            <a:r>
              <a:rPr lang="en-US" dirty="0"/>
              <a:t> used for L1 and geolocation verification, cloud masking, joint retrievals, etc.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GEMS: AMI/GK-2A, GOCI-2/GK-2B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TEMPO: GOES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Sentinel-4/MTG-S: FCI/MTG-I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ACX and GXI onboard </a:t>
            </a:r>
            <a:r>
              <a:rPr lang="en-US" dirty="0" err="1"/>
              <a:t>GeoXO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Infrared Sounders </a:t>
            </a:r>
            <a:r>
              <a:rPr lang="en-US" dirty="0"/>
              <a:t>used for L2 comparisons, joint retrievals, etc.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Sentinel-4 and IRS onboard MTG-S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ACX and GXS onboard </a:t>
            </a:r>
            <a:r>
              <a:rPr lang="en-US" dirty="0" err="1"/>
              <a:t>GeoXO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5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208</Words>
  <Application>Microsoft Office PowerPoint</Application>
  <PresentationFormat>Breitbild</PresentationFormat>
  <Paragraphs>25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Office Theme</vt:lpstr>
      <vt:lpstr>PowerPoint-Präsentation</vt:lpstr>
      <vt:lpstr>PowerPoint-Präsentation</vt:lpstr>
      <vt:lpstr>PowerPoint-Präsentation</vt:lpstr>
    </vt:vector>
  </TitlesOfParts>
  <Company>HPES ACES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Naeger, Aaron (MSFC-ST11)[UAH]</dc:creator>
  <cp:lastModifiedBy>Loyola Rodriguez, Diego Guillermo</cp:lastModifiedBy>
  <cp:revision>226</cp:revision>
  <dcterms:created xsi:type="dcterms:W3CDTF">2020-05-12T18:08:23Z</dcterms:created>
  <dcterms:modified xsi:type="dcterms:W3CDTF">2023-04-21T20:44:08Z</dcterms:modified>
</cp:coreProperties>
</file>